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4" r:id="rId6"/>
    <p:sldId id="265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uk-UA" sz="2400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uk-UA" sz="2400">
              <a:solidFill>
                <a:prstClr val="black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>
              <a:gd name="T0" fmla="*/ 243 w 989"/>
              <a:gd name="T1" fmla="*/ 0 h 602"/>
              <a:gd name="T2" fmla="*/ 988 w 989"/>
              <a:gd name="T3" fmla="*/ 346 h 602"/>
              <a:gd name="T4" fmla="*/ 953 w 989"/>
              <a:gd name="T5" fmla="*/ 600 h 602"/>
              <a:gd name="T6" fmla="*/ 0 w 989"/>
              <a:gd name="T7" fmla="*/ 601 h 602"/>
              <a:gd name="T8" fmla="*/ 243 w 989"/>
              <a:gd name="T9" fmla="*/ 0 h 6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195"/>
            </a:schemeClr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>
              <a:solidFill>
                <a:prstClr val="black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>
              <a:gd name="T0" fmla="*/ 0 w 988"/>
              <a:gd name="T1" fmla="*/ 428 h 429"/>
              <a:gd name="T2" fmla="*/ 427 w 988"/>
              <a:gd name="T3" fmla="*/ 0 h 429"/>
              <a:gd name="T4" fmla="*/ 987 w 988"/>
              <a:gd name="T5" fmla="*/ 219 h 429"/>
              <a:gd name="T6" fmla="*/ 987 w 988"/>
              <a:gd name="T7" fmla="*/ 428 h 429"/>
              <a:gd name="T8" fmla="*/ 0 w 988"/>
              <a:gd name="T9" fmla="*/ 428 h 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uk-UA" sz="2400">
              <a:solidFill>
                <a:prstClr val="black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>
              <a:gd name="T0" fmla="*/ 0 w 1393"/>
              <a:gd name="T1" fmla="*/ 0 h 4320"/>
              <a:gd name="T2" fmla="*/ 1392 w 1393"/>
              <a:gd name="T3" fmla="*/ 240 h 4320"/>
              <a:gd name="T4" fmla="*/ 288 w 1393"/>
              <a:gd name="T5" fmla="*/ 4319 h 4320"/>
              <a:gd name="T6" fmla="*/ 0 w 1393"/>
              <a:gd name="T7" fmla="*/ 4319 h 4320"/>
              <a:gd name="T8" fmla="*/ 0 w 1393"/>
              <a:gd name="T9" fmla="*/ 0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195"/>
            </a:schemeClr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>
              <a:solidFill>
                <a:prstClr val="black"/>
              </a:solidFill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>
              <a:gd name="T0" fmla="*/ 0 w 959"/>
              <a:gd name="T1" fmla="*/ 0 h 4330"/>
              <a:gd name="T2" fmla="*/ 958 w 959"/>
              <a:gd name="T3" fmla="*/ 346 h 4330"/>
              <a:gd name="T4" fmla="*/ 286 w 959"/>
              <a:gd name="T5" fmla="*/ 4329 h 4330"/>
              <a:gd name="T6" fmla="*/ 0 w 959"/>
              <a:gd name="T7" fmla="*/ 4329 h 4330"/>
              <a:gd name="T8" fmla="*/ 0 w 959"/>
              <a:gd name="T9" fmla="*/ 0 h 43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>
              <a:solidFill>
                <a:prstClr val="black"/>
              </a:solidFill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338DC-2E26-4A60-8F8F-2F3EF3829C9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FED06-B095-494B-BB1A-DA59593F828E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D19E1-E0A9-4673-B15E-A274912BC12E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A5E37-BF89-4105-8B67-194F15D4C57F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07814-5705-4003-A0A6-7C4F7EE2D5AF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D577D-6733-43D0-9156-E719B2A61C5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8AC1C-E35C-4500-A2C9-1467EC3E06D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F338A-2B9E-4840-BCB3-8609A782D93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1722C-650F-4C72-B8F5-D62DC0F1F0B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A878D-E621-4EF7-B572-0CD852CE00D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9937D-8451-46E1-9597-983ACF899A1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uk-UA" sz="2400">
              <a:solidFill>
                <a:prstClr val="black"/>
              </a:solidFill>
            </a:endParaRPr>
          </a:p>
        </p:txBody>
      </p:sp>
      <p:sp>
        <p:nvSpPr>
          <p:cNvPr id="1027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>
              <a:gd name="T0" fmla="*/ 243 w 989"/>
              <a:gd name="T1" fmla="*/ 0 h 602"/>
              <a:gd name="T2" fmla="*/ 988 w 989"/>
              <a:gd name="T3" fmla="*/ 346 h 602"/>
              <a:gd name="T4" fmla="*/ 953 w 989"/>
              <a:gd name="T5" fmla="*/ 600 h 602"/>
              <a:gd name="T6" fmla="*/ 0 w 989"/>
              <a:gd name="T7" fmla="*/ 601 h 602"/>
              <a:gd name="T8" fmla="*/ 243 w 989"/>
              <a:gd name="T9" fmla="*/ 0 h 6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195"/>
            </a:schemeClr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>
              <a:solidFill>
                <a:prstClr val="black"/>
              </a:solidFill>
            </a:endParaRPr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>
              <a:gd name="T0" fmla="*/ 0 w 988"/>
              <a:gd name="T1" fmla="*/ 428 h 429"/>
              <a:gd name="T2" fmla="*/ 427 w 988"/>
              <a:gd name="T3" fmla="*/ 0 h 429"/>
              <a:gd name="T4" fmla="*/ 987 w 988"/>
              <a:gd name="T5" fmla="*/ 219 h 429"/>
              <a:gd name="T6" fmla="*/ 987 w 988"/>
              <a:gd name="T7" fmla="*/ 428 h 429"/>
              <a:gd name="T8" fmla="*/ 0 w 988"/>
              <a:gd name="T9" fmla="*/ 428 h 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uk-UA" sz="2400">
              <a:solidFill>
                <a:prstClr val="black"/>
              </a:solidFill>
            </a:endParaRPr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>
              <a:gd name="T0" fmla="*/ 0 w 1393"/>
              <a:gd name="T1" fmla="*/ 0 h 4320"/>
              <a:gd name="T2" fmla="*/ 1392 w 1393"/>
              <a:gd name="T3" fmla="*/ 240 h 4320"/>
              <a:gd name="T4" fmla="*/ 288 w 1393"/>
              <a:gd name="T5" fmla="*/ 4319 h 4320"/>
              <a:gd name="T6" fmla="*/ 0 w 1393"/>
              <a:gd name="T7" fmla="*/ 4319 h 4320"/>
              <a:gd name="T8" fmla="*/ 0 w 1393"/>
              <a:gd name="T9" fmla="*/ 0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195"/>
            </a:schemeClr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>
              <a:solidFill>
                <a:prstClr val="black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>
              <a:gd name="T0" fmla="*/ 0 w 959"/>
              <a:gd name="T1" fmla="*/ 0 h 4330"/>
              <a:gd name="T2" fmla="*/ 958 w 959"/>
              <a:gd name="T3" fmla="*/ 346 h 4330"/>
              <a:gd name="T4" fmla="*/ 286 w 959"/>
              <a:gd name="T5" fmla="*/ 4329 h 4330"/>
              <a:gd name="T6" fmla="*/ 0 w 959"/>
              <a:gd name="T7" fmla="*/ 4329 h 4330"/>
              <a:gd name="T8" fmla="*/ 0 w 959"/>
              <a:gd name="T9" fmla="*/ 0 h 43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>
              <a:solidFill>
                <a:prstClr val="black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26934-68A2-438D-B738-C59547A00227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260350"/>
            <a:ext cx="6646862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Національна академія педагогічних наук України</a:t>
            </a:r>
            <a:b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Інститут проблем виховання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700213"/>
            <a:ext cx="7559675" cy="4321175"/>
          </a:xfrm>
          <a:ln w="9525"/>
        </p:spPr>
        <p:txBody>
          <a:bodyPr/>
          <a:lstStyle/>
          <a:p>
            <a:pPr algn="ctr" eaLnBrk="1" hangingPunct="1">
              <a:defRPr/>
            </a:pPr>
            <a:endParaRPr lang="uk-UA" sz="4800" b="1" i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uk-UA" sz="4800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4800" b="1" i="1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сторико-порівняльний</a:t>
            </a:r>
            <a:r>
              <a:rPr lang="ru-RU" sz="4800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 у </a:t>
            </a:r>
            <a:r>
              <a:rPr lang="ru-RU" sz="4800" b="1" i="1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</a:t>
            </a:r>
            <a:r>
              <a:rPr lang="uk-UA" sz="4800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4800" b="1" i="1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отичному</a:t>
            </a:r>
            <a:r>
              <a:rPr lang="ru-RU" sz="4800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вихованні</a:t>
            </a:r>
            <a:endParaRPr lang="uk-UA" sz="4800" b="1" i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 eaLnBrk="1" hangingPunct="1">
              <a:defRPr/>
            </a:pPr>
            <a:endParaRPr lang="uk-UA" sz="2400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algn="r" eaLnBrk="1" hangingPunct="1">
              <a:defRPr/>
            </a:pPr>
            <a:endParaRPr lang="uk-UA" sz="18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endParaRPr lang="uk-UA" sz="18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endParaRPr lang="uk-UA" sz="24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endParaRPr lang="uk-UA" sz="24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uk-UA" sz="2400" b="1" dirty="0" smtClean="0">
                <a:solidFill>
                  <a:schemeClr val="tx2"/>
                </a:solidFill>
                <a:latin typeface="Arial Black" pitchFamily="34" charset="0"/>
              </a:rPr>
              <a:t>Київ-2016</a:t>
            </a:r>
          </a:p>
          <a:p>
            <a:pPr algn="r" eaLnBrk="1" hangingPunct="1">
              <a:defRPr/>
            </a:pPr>
            <a:endParaRPr lang="ru-RU" sz="1800" b="1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0244" name="Picture 18" descr="j0234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4005263"/>
            <a:ext cx="20875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692275" y="0"/>
            <a:ext cx="7292975" cy="1065213"/>
          </a:xfrm>
        </p:spPr>
        <p:txBody>
          <a:bodyPr/>
          <a:lstStyle/>
          <a:p>
            <a:pPr algn="ctr"/>
            <a:r>
              <a:rPr lang="uk-UA" sz="5400" b="1" i="1" smtClean="0">
                <a:solidFill>
                  <a:srgbClr val="C00000"/>
                </a:solidFill>
              </a:rPr>
              <a:t>Активності</a:t>
            </a:r>
            <a:endParaRPr lang="uk-UA" sz="5400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476375" y="1341438"/>
            <a:ext cx="74168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 b="1" i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конкурс історичного есе</a:t>
            </a:r>
          </a:p>
          <a:p>
            <a:pPr>
              <a:lnSpc>
                <a:spcPct val="80000"/>
              </a:lnSpc>
            </a:pPr>
            <a:r>
              <a:rPr lang="uk-UA" sz="2800" b="1" i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тренінги</a:t>
            </a:r>
            <a:r>
              <a:rPr lang="uk-UA" sz="2800" b="1" i="1" smtClean="0">
                <a:solidFill>
                  <a:srgbClr val="8588A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(міні-, презентаційні, інформаційно-просвітницькі)</a:t>
            </a:r>
            <a:endParaRPr lang="uk-UA" sz="2800" b="1" i="1" smtClean="0">
              <a:solidFill>
                <a:srgbClr val="8588A2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uk-UA" sz="2800" b="1" i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флеш-моби</a:t>
            </a:r>
            <a:r>
              <a:rPr lang="uk-UA" sz="2800" b="1" i="1" smtClean="0">
                <a:solidFill>
                  <a:srgbClr val="8588A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(візуалізація державних чи національних символів, контурів кордонів України)</a:t>
            </a:r>
          </a:p>
          <a:p>
            <a:pPr>
              <a:lnSpc>
                <a:spcPct val="80000"/>
              </a:lnSpc>
            </a:pPr>
            <a:r>
              <a:rPr lang="uk-UA" sz="2800" b="1" i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лото «Меморі»</a:t>
            </a:r>
            <a:r>
              <a:rPr lang="uk-UA" sz="2800" b="1" i="1" smtClean="0">
                <a:solidFill>
                  <a:srgbClr val="8588A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(створення карток на запам</a:t>
            </a:r>
            <a:r>
              <a:rPr lang="en-US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’</a:t>
            </a:r>
            <a:r>
              <a:rPr lang="uk-UA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ятовування</a:t>
            </a:r>
            <a:r>
              <a:rPr lang="en-US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дат, назв місць, діячів та їхніх висловлювань, пов</a:t>
            </a:r>
            <a:r>
              <a:rPr lang="en-US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’</a:t>
            </a:r>
            <a:r>
              <a:rPr lang="uk-UA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язаних із здобуттям Україною незалежності, Днем Конституції та програвання)  </a:t>
            </a:r>
          </a:p>
          <a:p>
            <a:pPr>
              <a:lnSpc>
                <a:spcPct val="80000"/>
              </a:lnSpc>
            </a:pPr>
            <a:r>
              <a:rPr lang="uk-UA" sz="2800" b="1" i="1" smtClean="0">
                <a:solidFill>
                  <a:srgbClr val="8588A2"/>
                </a:solidFill>
                <a:latin typeface="Calibri" pitchFamily="34" charset="0"/>
                <a:cs typeface="Calibri" pitchFamily="34" charset="0"/>
              </a:rPr>
              <a:t>кастинг і розучування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  патріотичних пісень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800" b="1" i="1" smtClean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5083175"/>
            <a:ext cx="16573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222875"/>
            <a:ext cx="1547812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76375" y="0"/>
            <a:ext cx="7667625" cy="1196975"/>
          </a:xfrm>
        </p:spPr>
        <p:txBody>
          <a:bodyPr/>
          <a:lstStyle/>
          <a:p>
            <a:pPr algn="ctr">
              <a:defRPr/>
            </a:pP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 ОСМИСЛЕННЯ ІСТОРИЧНИХ ПРОЦЕСІВ</a:t>
            </a:r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403350" y="1557338"/>
            <a:ext cx="7581900" cy="48244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altLang="uk-UA" sz="3200" b="1" i="1" smtClean="0">
                <a:solidFill>
                  <a:srgbClr val="165A3B"/>
                </a:solidFill>
                <a:latin typeface="Arial" charset="0"/>
                <a:cs typeface="Arial" charset="0"/>
              </a:rPr>
              <a:t>Усі ми є породженням минулого</a:t>
            </a:r>
          </a:p>
          <a:p>
            <a:pPr>
              <a:buFont typeface="Wingdings" pitchFamily="2" charset="2"/>
              <a:buChar char="Ø"/>
            </a:pPr>
            <a:r>
              <a:rPr lang="uk-UA" altLang="uk-UA" sz="3200" b="1" i="1" smtClean="0">
                <a:solidFill>
                  <a:srgbClr val="165A3B"/>
                </a:solidFill>
                <a:latin typeface="Arial" charset="0"/>
                <a:cs typeface="Arial" charset="0"/>
              </a:rPr>
              <a:t>Минуле не зобов</a:t>
            </a:r>
            <a:r>
              <a:rPr lang="en-US" altLang="uk-UA" sz="3200" b="1" i="1" smtClean="0">
                <a:solidFill>
                  <a:srgbClr val="165A3B"/>
                </a:solidFill>
                <a:latin typeface="Arial" charset="0"/>
                <a:cs typeface="Arial" charset="0"/>
              </a:rPr>
              <a:t>’</a:t>
            </a:r>
            <a:r>
              <a:rPr lang="uk-UA" altLang="uk-UA" sz="3200" b="1" i="1" smtClean="0">
                <a:solidFill>
                  <a:srgbClr val="165A3B"/>
                </a:solidFill>
                <a:latin typeface="Arial" charset="0"/>
                <a:cs typeface="Arial" charset="0"/>
              </a:rPr>
              <a:t>язує нас його шанувати</a:t>
            </a:r>
          </a:p>
          <a:p>
            <a:pPr>
              <a:buFont typeface="Wingdings" pitchFamily="2" charset="2"/>
              <a:buChar char="Ø"/>
            </a:pPr>
            <a:r>
              <a:rPr lang="uk-UA" altLang="uk-UA" sz="3200" b="1" i="1" smtClean="0">
                <a:solidFill>
                  <a:srgbClr val="165A3B"/>
                </a:solidFill>
                <a:latin typeface="Arial" charset="0"/>
                <a:cs typeface="Arial" charset="0"/>
              </a:rPr>
              <a:t>Вплив минулого на наше життя і наша оцінка минулого – це різні речі</a:t>
            </a:r>
            <a:endParaRPr lang="en-US" altLang="uk-UA" sz="3200" b="1" i="1" smtClean="0">
              <a:solidFill>
                <a:srgbClr val="165A3B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altLang="uk-UA" sz="3200" b="1" i="1" smtClean="0">
                <a:solidFill>
                  <a:srgbClr val="165A3B"/>
                </a:solidFill>
                <a:latin typeface="Arial" charset="0"/>
                <a:cs typeface="Arial" charset="0"/>
              </a:rPr>
              <a:t>Оцінюючи минуле – ми моделюємо своє майбутнє</a:t>
            </a:r>
          </a:p>
          <a:p>
            <a:pPr>
              <a:buFont typeface="Wingdings" pitchFamily="2" charset="2"/>
              <a:buChar char="Ø"/>
            </a:pPr>
            <a:endParaRPr lang="uk-UA" altLang="uk-UA" sz="2800" b="1" i="1" smtClean="0">
              <a:solidFill>
                <a:srgbClr val="003399"/>
              </a:solidFill>
            </a:endParaRPr>
          </a:p>
          <a:p>
            <a:pPr>
              <a:buFontTx/>
              <a:buChar char="-"/>
            </a:pPr>
            <a:endParaRPr lang="ru-RU" altLang="uk-UA" smtClean="0">
              <a:solidFill>
                <a:srgbClr val="003399"/>
              </a:solidFill>
            </a:endParaRPr>
          </a:p>
        </p:txBody>
      </p:sp>
      <p:pic>
        <p:nvPicPr>
          <p:cNvPr id="11268" name="Picture 18" descr="j0234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19775"/>
            <a:ext cx="14033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6475" y="333375"/>
            <a:ext cx="6688138" cy="792163"/>
          </a:xfrm>
        </p:spPr>
        <p:txBody>
          <a:bodyPr/>
          <a:lstStyle/>
          <a:p>
            <a:pPr>
              <a:defRPr/>
            </a:pPr>
            <a:r>
              <a:rPr lang="uk-UA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Консолідуюча</a:t>
            </a:r>
            <a:r>
              <a:rPr lang="uk-UA" dirty="0" smtClean="0"/>
              <a:t> </a:t>
            </a:r>
            <a:r>
              <a:rPr lang="uk-UA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ідея</a:t>
            </a:r>
            <a:endParaRPr lang="ru-RU" sz="4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403350" y="1700213"/>
            <a:ext cx="7581900" cy="4378325"/>
          </a:xfrm>
        </p:spPr>
        <p:txBody>
          <a:bodyPr/>
          <a:lstStyle/>
          <a:p>
            <a:r>
              <a:rPr lang="uk-UA" sz="2800" b="1" i="1" smtClean="0">
                <a:solidFill>
                  <a:srgbClr val="002060"/>
                </a:solidFill>
                <a:latin typeface="Arial" charset="0"/>
                <a:cs typeface="Arial" charset="0"/>
              </a:rPr>
              <a:t>Консолідуючим чинником розвитку суспільства й нації загалом постає ідея розвитку української державності (про-держави докняжої доби, Київська Русь, Литовсько-Руська держава, Запорізька Січ, Гетьманщина, УНР, ЗУНР, Карпатська Україна – яскраві приклади тривалих державницьких традицій України)</a:t>
            </a:r>
            <a:endParaRPr lang="ru-RU" sz="2800" b="1" i="1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12292" name="Picture 18" descr="j0234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805488"/>
            <a:ext cx="1547812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Нові акценти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з</a:t>
            </a:r>
            <a:r>
              <a:rPr lang="uk-UA" i="1" dirty="0"/>
              <a:t>а громадянськими цінностями не можна втратити національні почуття (</a:t>
            </a:r>
            <a:r>
              <a:rPr lang="uk-UA" b="1" i="1" dirty="0"/>
              <a:t>відчуття свого рідного</a:t>
            </a:r>
            <a:r>
              <a:rPr lang="uk-UA" i="1" dirty="0"/>
              <a:t>);</a:t>
            </a:r>
          </a:p>
          <a:p>
            <a:pPr lvl="0"/>
            <a:endParaRPr lang="uk-UA" i="1" dirty="0"/>
          </a:p>
          <a:p>
            <a:pPr lvl="0"/>
            <a:r>
              <a:rPr lang="uk-UA" i="1" dirty="0"/>
              <a:t>формування </a:t>
            </a:r>
            <a:r>
              <a:rPr lang="uk-UA" b="1" i="1" dirty="0"/>
              <a:t>політики національної </a:t>
            </a:r>
            <a:r>
              <a:rPr lang="uk-UA" b="1" i="1" dirty="0" err="1"/>
              <a:t>пам</a:t>
            </a:r>
            <a:r>
              <a:rPr lang="en-US" b="1" i="1" dirty="0"/>
              <a:t>’</a:t>
            </a:r>
            <a:r>
              <a:rPr lang="uk-UA" b="1" i="1" dirty="0"/>
              <a:t>яті</a:t>
            </a:r>
            <a:r>
              <a:rPr lang="uk-UA" i="1" dirty="0"/>
              <a:t>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93264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rgbClr val="C00000"/>
                </a:solidFill>
              </a:rPr>
              <a:t>Політик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uk-UA" sz="3200" b="1" i="1" dirty="0" smtClean="0">
                <a:solidFill>
                  <a:srgbClr val="C00000"/>
                </a:solidFill>
              </a:rPr>
              <a:t> </a:t>
            </a:r>
            <a:r>
              <a:rPr lang="uk-UA" sz="3200" b="1" i="1" dirty="0">
                <a:solidFill>
                  <a:srgbClr val="C00000"/>
                </a:solidFill>
              </a:rPr>
              <a:t>національної </a:t>
            </a:r>
            <a:r>
              <a:rPr lang="uk-UA" sz="3200" b="1" i="1" dirty="0" err="1">
                <a:solidFill>
                  <a:srgbClr val="C00000"/>
                </a:solidFill>
              </a:rPr>
              <a:t>пам</a:t>
            </a:r>
            <a:r>
              <a:rPr lang="en-US" sz="3200" b="1" i="1" dirty="0">
                <a:solidFill>
                  <a:srgbClr val="C00000"/>
                </a:solidFill>
              </a:rPr>
              <a:t>’</a:t>
            </a:r>
            <a:r>
              <a:rPr lang="uk-UA" sz="3200" b="1" i="1" dirty="0">
                <a:solidFill>
                  <a:srgbClr val="C00000"/>
                </a:solidFill>
              </a:rPr>
              <a:t>яті</a:t>
            </a:r>
            <a:endParaRPr lang="uk-UA" sz="32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844824"/>
            <a:ext cx="78123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1. </a:t>
            </a:r>
            <a:r>
              <a:rPr lang="ru-RU" sz="2000" dirty="0" err="1" smtClean="0"/>
              <a:t>Ушанування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пам</a:t>
            </a:r>
            <a:r>
              <a:rPr lang="en-US" sz="2000" dirty="0" smtClean="0"/>
              <a:t>’</a:t>
            </a:r>
            <a:r>
              <a:rPr lang="ru-RU" sz="2000" dirty="0" err="1" smtClean="0"/>
              <a:t>яті</a:t>
            </a:r>
            <a:r>
              <a:rPr lang="ru-RU" sz="2000" dirty="0" smtClean="0"/>
              <a:t> </a:t>
            </a:r>
            <a:r>
              <a:rPr lang="ru-RU" sz="2000" dirty="0" err="1" smtClean="0"/>
              <a:t>г</a:t>
            </a:r>
            <a:r>
              <a:rPr lang="ru-RU" sz="2000" dirty="0" err="1"/>
              <a:t>е</a:t>
            </a:r>
            <a:r>
              <a:rPr lang="ru-RU" sz="2000" dirty="0" err="1" smtClean="0"/>
              <a:t>роїчної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боротьби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Українського</a:t>
            </a:r>
            <a:r>
              <a:rPr lang="ru-RU" sz="2000" dirty="0" smtClean="0"/>
              <a:t> народу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комунізму</a:t>
            </a:r>
            <a:r>
              <a:rPr lang="ru-RU" sz="2000" dirty="0" smtClean="0"/>
              <a:t>, нацизму та </a:t>
            </a:r>
            <a:r>
              <a:rPr lang="ru-RU" sz="2000" dirty="0" err="1" smtClean="0"/>
              <a:t>іноземної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окупації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2. </a:t>
            </a:r>
            <a:r>
              <a:rPr lang="ru-RU" sz="2000" dirty="0" err="1" smtClean="0"/>
              <a:t>Збереження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пам</a:t>
            </a:r>
            <a:r>
              <a:rPr lang="en-US" sz="2000" dirty="0" smtClean="0"/>
              <a:t>’</a:t>
            </a:r>
            <a:r>
              <a:rPr lang="ru-RU" sz="2000" dirty="0" err="1" smtClean="0"/>
              <a:t>яті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жертви</a:t>
            </a:r>
            <a:r>
              <a:rPr lang="ru-RU" sz="2000" dirty="0" smtClean="0"/>
              <a:t>, </a:t>
            </a:r>
            <a:r>
              <a:rPr lang="ru-RU" sz="2000" dirty="0" err="1" smtClean="0"/>
              <a:t>втрати</a:t>
            </a:r>
            <a:r>
              <a:rPr lang="ru-RU" sz="2000" dirty="0" smtClean="0"/>
              <a:t> і </a:t>
            </a:r>
            <a:r>
              <a:rPr lang="ru-RU" sz="2000" dirty="0" err="1" smtClean="0"/>
              <a:t>збитки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Український</a:t>
            </a:r>
            <a:r>
              <a:rPr lang="ru-RU" sz="2000" dirty="0" smtClean="0"/>
              <a:t> народ </a:t>
            </a:r>
            <a:r>
              <a:rPr lang="ru-RU" sz="2000" dirty="0" err="1" smtClean="0"/>
              <a:t>усіх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поніс</a:t>
            </a:r>
            <a:r>
              <a:rPr lang="ru-RU" sz="2000" dirty="0" smtClean="0"/>
              <a:t> з боку </a:t>
            </a:r>
            <a:r>
              <a:rPr lang="ru-RU" sz="2000" dirty="0" err="1" smtClean="0"/>
              <a:t>комун</a:t>
            </a:r>
            <a:r>
              <a:rPr lang="uk-UA" sz="2000" dirty="0" err="1" smtClean="0"/>
              <a:t>іс</a:t>
            </a:r>
            <a:r>
              <a:rPr lang="ru-RU" sz="2000" dirty="0" err="1" smtClean="0"/>
              <a:t>тичного</a:t>
            </a:r>
            <a:r>
              <a:rPr lang="ru-RU" sz="2000" dirty="0" smtClean="0"/>
              <a:t> та </a:t>
            </a:r>
            <a:r>
              <a:rPr lang="ru-RU" sz="2000" dirty="0" err="1" smtClean="0"/>
              <a:t>нацистського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режимів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3</a:t>
            </a:r>
            <a:r>
              <a:rPr lang="ru-RU" sz="2000" dirty="0" smtClean="0"/>
              <a:t>. </a:t>
            </a:r>
            <a:r>
              <a:rPr lang="ru-RU" sz="2000" dirty="0" err="1" smtClean="0"/>
              <a:t>Засудження</a:t>
            </a:r>
            <a:r>
              <a:rPr lang="ru-RU" sz="2000" dirty="0" smtClean="0"/>
              <a:t> будь-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форм </a:t>
            </a:r>
            <a:r>
              <a:rPr lang="ru-RU" sz="2000" dirty="0" err="1" smtClean="0"/>
              <a:t>терору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4. </a:t>
            </a:r>
            <a:r>
              <a:rPr lang="ru-RU" sz="2000" dirty="0" err="1" smtClean="0"/>
              <a:t>Ушанування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пам</a:t>
            </a:r>
            <a:r>
              <a:rPr lang="en-US" sz="2000" dirty="0" smtClean="0"/>
              <a:t>’</a:t>
            </a:r>
            <a:r>
              <a:rPr lang="ru-RU" sz="2000" dirty="0" err="1" smtClean="0"/>
              <a:t>яті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культурні</a:t>
            </a:r>
            <a:r>
              <a:rPr lang="ru-RU" sz="2000" dirty="0" smtClean="0"/>
              <a:t>, </a:t>
            </a:r>
            <a:r>
              <a:rPr lang="ru-RU" sz="2000" dirty="0" err="1" smtClean="0"/>
              <a:t>духовн</a:t>
            </a:r>
            <a:r>
              <a:rPr lang="uk-UA" sz="2000" dirty="0" smtClean="0"/>
              <a:t>і </a:t>
            </a:r>
            <a:r>
              <a:rPr lang="uk-UA" sz="2000" dirty="0" err="1" smtClean="0"/>
              <a:t>і</a:t>
            </a:r>
            <a:r>
              <a:rPr lang="uk-UA" sz="2000" dirty="0" smtClean="0"/>
              <a:t> суспільні здобутки Українського народу.</a:t>
            </a:r>
          </a:p>
          <a:p>
            <a:r>
              <a:rPr lang="uk-UA" sz="2000" dirty="0" smtClean="0"/>
              <a:t>5. Прагнення до примирення і порозуміння навколо складних питань минулого.</a:t>
            </a:r>
          </a:p>
          <a:p>
            <a:r>
              <a:rPr lang="uk-UA" sz="2000" dirty="0" smtClean="0"/>
              <a:t>6. Переконання в тому, що жодне протиправне діяння держави проти громадянина не може підлягати забуттю.</a:t>
            </a:r>
          </a:p>
          <a:p>
            <a:r>
              <a:rPr lang="uk-UA" sz="2000" dirty="0" smtClean="0"/>
              <a:t>7. Усвідомлення міжнаціонального  контексту української історії.</a:t>
            </a:r>
            <a:endParaRPr lang="ru-RU" sz="2000" dirty="0" smtClean="0"/>
          </a:p>
          <a:p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xmlns="" val="207445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Активності</a:t>
            </a:r>
            <a:endParaRPr lang="ru-RU" sz="4800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258888" y="1412875"/>
            <a:ext cx="7726362" cy="4665663"/>
          </a:xfrm>
        </p:spPr>
        <p:txBody>
          <a:bodyPr/>
          <a:lstStyle/>
          <a:p>
            <a:r>
              <a:rPr lang="uk-UA" altLang="uk-UA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Особливе місце у національно-патріотичному вихованні посідає робота з архівними історичними документами(перегляд й аналіз архівних хронік, документальних фільмів, соціальних роликів)*</a:t>
            </a:r>
          </a:p>
          <a:p>
            <a:pPr>
              <a:buFont typeface="Wingdings" pitchFamily="2" charset="2"/>
              <a:buNone/>
            </a:pPr>
            <a:r>
              <a:rPr lang="uk-UA" altLang="uk-UA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    </a:t>
            </a:r>
            <a:r>
              <a:rPr lang="uk-UA" altLang="uk-UA" b="1" i="1" smtClean="0">
                <a:solidFill>
                  <a:srgbClr val="002060"/>
                </a:solidFill>
                <a:latin typeface="Arial" charset="0"/>
                <a:cs typeface="Arial" charset="0"/>
              </a:rPr>
              <a:t>Досліджуючи їх вихованці :</a:t>
            </a:r>
          </a:p>
          <a:p>
            <a:pPr>
              <a:buFont typeface="Wingdings" pitchFamily="2" charset="2"/>
              <a:buNone/>
            </a:pPr>
            <a:r>
              <a:rPr lang="uk-UA" altLang="uk-UA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   - самостійно здобувають знання, на основі яких виробляються патріотичні переконання та особистісна система цінностей</a:t>
            </a:r>
          </a:p>
          <a:p>
            <a:pPr>
              <a:buFont typeface="Wingdings" pitchFamily="2" charset="2"/>
              <a:buNone/>
            </a:pPr>
            <a:r>
              <a:rPr lang="uk-UA" altLang="uk-UA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   - вчаться порівнювати, співставляти, аналізувати, критично мислити</a:t>
            </a:r>
          </a:p>
          <a:p>
            <a:pPr>
              <a:buFont typeface="Wingdings" pitchFamily="2" charset="2"/>
              <a:buNone/>
            </a:pPr>
            <a:r>
              <a:rPr lang="uk-UA" altLang="uk-UA" b="1" i="1" smtClean="0">
                <a:solidFill>
                  <a:srgbClr val="003399"/>
                </a:solidFill>
              </a:rPr>
              <a:t>   </a:t>
            </a:r>
            <a:endParaRPr lang="ru-RU" smtClean="0"/>
          </a:p>
        </p:txBody>
      </p:sp>
      <p:pic>
        <p:nvPicPr>
          <p:cNvPr id="13316" name="Picture 18" descr="j0234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903913"/>
            <a:ext cx="14033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76375" y="0"/>
            <a:ext cx="7667625" cy="1052513"/>
          </a:xfrm>
        </p:spPr>
        <p:txBody>
          <a:bodyPr/>
          <a:lstStyle/>
          <a:p>
            <a:pPr algn="ctr">
              <a:defRPr/>
            </a:pPr>
            <a:r>
              <a:rPr lang="uk-UA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Активності</a:t>
            </a:r>
            <a:endParaRPr lang="ru-RU" sz="4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403350" y="1341438"/>
            <a:ext cx="7581900" cy="50403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altLang="uk-UA" sz="2500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робота з великими текстовими масивами (“мозаїка”)*</a:t>
            </a:r>
          </a:p>
          <a:p>
            <a:pPr>
              <a:buFont typeface="Wingdings" pitchFamily="2" charset="2"/>
              <a:buChar char="Ø"/>
            </a:pPr>
            <a:r>
              <a:rPr lang="uk-UA" altLang="uk-UA" sz="2500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ознайомлення й обговорення змісту творів  мистецтва (кіно, художні твори, вистави)</a:t>
            </a:r>
          </a:p>
          <a:p>
            <a:pPr>
              <a:buFont typeface="Wingdings" pitchFamily="2" charset="2"/>
              <a:buChar char="Ø"/>
            </a:pPr>
            <a:r>
              <a:rPr lang="uk-UA" altLang="uk-UA" sz="2500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виготовлення плакатів чи постерів (вітальних, узагальнюючих, символічних)</a:t>
            </a:r>
          </a:p>
          <a:p>
            <a:pPr>
              <a:buFont typeface="Wingdings" pitchFamily="2" charset="2"/>
              <a:buChar char="Ø"/>
            </a:pPr>
            <a:r>
              <a:rPr lang="uk-UA" altLang="uk-UA" sz="2500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створення коміксів, карикатур, блогожаб*</a:t>
            </a:r>
          </a:p>
          <a:p>
            <a:pPr>
              <a:buFont typeface="Wingdings" pitchFamily="2" charset="2"/>
              <a:buChar char="Ø"/>
            </a:pPr>
            <a:r>
              <a:rPr lang="uk-UA" altLang="uk-UA" sz="2500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портфоліо родинних реліквій і/чи традицій;</a:t>
            </a:r>
          </a:p>
          <a:p>
            <a:pPr>
              <a:buFont typeface="Wingdings" pitchFamily="2" charset="2"/>
              <a:buChar char="Ø"/>
            </a:pPr>
            <a:r>
              <a:rPr lang="uk-UA" altLang="uk-UA" sz="2500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написання книги пам</a:t>
            </a:r>
            <a:r>
              <a:rPr lang="en-US" altLang="uk-UA" sz="2500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’</a:t>
            </a:r>
            <a:r>
              <a:rPr lang="uk-UA" altLang="uk-UA" sz="2500" b="1" i="1" smtClean="0">
                <a:solidFill>
                  <a:srgbClr val="003399"/>
                </a:solidFill>
                <a:latin typeface="Arial" charset="0"/>
                <a:cs typeface="Arial" charset="0"/>
              </a:rPr>
              <a:t>яті (родини, школи, району, міста)</a:t>
            </a:r>
          </a:p>
          <a:p>
            <a:pPr>
              <a:buFontTx/>
              <a:buChar char="-"/>
            </a:pPr>
            <a:endParaRPr lang="ru-RU" altLang="uk-UA" smtClean="0">
              <a:solidFill>
                <a:srgbClr val="003399"/>
              </a:solidFill>
            </a:endParaRPr>
          </a:p>
        </p:txBody>
      </p:sp>
      <p:pic>
        <p:nvPicPr>
          <p:cNvPr id="14340" name="Picture 18" descr="j0234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19775"/>
            <a:ext cx="14033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763713" y="274638"/>
            <a:ext cx="6923087" cy="922337"/>
          </a:xfrm>
        </p:spPr>
        <p:txBody>
          <a:bodyPr/>
          <a:lstStyle/>
          <a:p>
            <a:pPr algn="ctr"/>
            <a:r>
              <a:rPr lang="uk-UA" sz="5400" b="1" i="1" smtClean="0">
                <a:solidFill>
                  <a:srgbClr val="C00000"/>
                </a:solidFill>
              </a:rPr>
              <a:t>Активності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187450" y="1268413"/>
            <a:ext cx="7777163" cy="4968875"/>
          </a:xfrm>
        </p:spPr>
        <p:txBody>
          <a:bodyPr/>
          <a:lstStyle/>
          <a:p>
            <a:pPr>
              <a:buClr>
                <a:srgbClr val="C2A874"/>
              </a:buClr>
              <a:buFont typeface="Wingdings" pitchFamily="2" charset="2"/>
              <a:buChar char="Ø"/>
            </a:pPr>
            <a:r>
              <a:rPr lang="uk-UA" altLang="uk-UA" sz="32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перегляд й аналіз відеоматеріалів (архівні хроніки, документальні фільми, соціальні ролики)*</a:t>
            </a:r>
          </a:p>
          <a:p>
            <a:pPr>
              <a:buClr>
                <a:srgbClr val="C2A874"/>
              </a:buClr>
              <a:buFont typeface="Wingdings" pitchFamily="2" charset="2"/>
              <a:buChar char="Ø"/>
            </a:pPr>
            <a:r>
              <a:rPr lang="uk-UA" altLang="uk-UA" sz="32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історичний квест «Знайди Декларацію - врятуй незалежність»</a:t>
            </a:r>
          </a:p>
          <a:p>
            <a:pPr>
              <a:buClr>
                <a:srgbClr val="C2A874"/>
              </a:buClr>
              <a:buFont typeface="Wingdings" pitchFamily="2" charset="2"/>
              <a:buChar char="Ø"/>
            </a:pPr>
            <a:r>
              <a:rPr lang="uk-UA" altLang="uk-UA" sz="32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створення коміксів, карикатур, блогожаб*</a:t>
            </a:r>
          </a:p>
          <a:p>
            <a:pPr>
              <a:buClr>
                <a:srgbClr val="C2A874"/>
              </a:buClr>
              <a:buFont typeface="Wingdings" pitchFamily="2" charset="2"/>
              <a:buChar char="Ø"/>
            </a:pPr>
            <a:r>
              <a:rPr lang="uk-UA" altLang="uk-UA" sz="32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інфографіка*  (шевронів, подій) </a:t>
            </a:r>
          </a:p>
          <a:p>
            <a:pPr>
              <a:buClr>
                <a:srgbClr val="C2A874"/>
              </a:buClr>
              <a:buFont typeface="Wingdings" pitchFamily="2" charset="2"/>
              <a:buChar char="Ø"/>
            </a:pPr>
            <a:r>
              <a:rPr lang="uk-UA" altLang="uk-UA" sz="32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«живий музей»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5272088"/>
            <a:ext cx="14763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908175" y="115888"/>
            <a:ext cx="6778625" cy="1009650"/>
          </a:xfrm>
        </p:spPr>
        <p:txBody>
          <a:bodyPr/>
          <a:lstStyle/>
          <a:p>
            <a:pPr algn="ctr"/>
            <a:r>
              <a:rPr lang="uk-UA" sz="5400" b="1" i="1" smtClean="0">
                <a:solidFill>
                  <a:srgbClr val="C00000"/>
                </a:solidFill>
              </a:rPr>
              <a:t>Активності</a:t>
            </a:r>
            <a:endParaRPr lang="uk-UA" sz="5400" smtClean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331913" y="1484313"/>
            <a:ext cx="7632700" cy="5040312"/>
          </a:xfrm>
        </p:spPr>
        <p:txBody>
          <a:bodyPr/>
          <a:lstStyle/>
          <a:p>
            <a:r>
              <a:rPr lang="uk-UA" sz="2800" b="1" i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«Естафета злагоди» </a:t>
            </a:r>
            <a:r>
              <a:rPr lang="uk-UA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– виготовлення саморобних іграшок і сувенірів з опорою на місцеві чи національні традиції </a:t>
            </a:r>
          </a:p>
          <a:p>
            <a:r>
              <a:rPr lang="uk-UA" sz="2800" b="1" i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«Збережи незалежність» </a:t>
            </a:r>
            <a:r>
              <a:rPr lang="uk-UA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– фестиваль оберегів ручної роботи для воїнів-захисників Вітчизни</a:t>
            </a:r>
          </a:p>
          <a:p>
            <a:r>
              <a:rPr lang="uk-UA" sz="2800" b="1" i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реальні або віртуальні подорожі </a:t>
            </a:r>
            <a:r>
              <a:rPr lang="uk-UA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(історичними музеями України чи місцями історичних подій)</a:t>
            </a:r>
          </a:p>
          <a:p>
            <a:r>
              <a:rPr lang="uk-UA" sz="2800" b="1" i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дискусія</a:t>
            </a:r>
            <a:r>
              <a:rPr lang="uk-UA" sz="2800" b="1" i="1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з елементами історичної реконструкції</a:t>
            </a:r>
          </a:p>
          <a:p>
            <a:endParaRPr lang="uk-UA" sz="3600" b="1" i="1" smtClean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222875"/>
            <a:ext cx="1547812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mployee Orientation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Employee Orientation</vt:lpstr>
      <vt:lpstr>Національна академія педагогічних наук України Інститут проблем виховання</vt:lpstr>
      <vt:lpstr>ПРИНЦИПИ ОСМИСЛЕННЯ ІСТОРИЧНИХ ПРОЦЕСІВ</vt:lpstr>
      <vt:lpstr>Консолідуюча ідея</vt:lpstr>
      <vt:lpstr>Нові акценти</vt:lpstr>
      <vt:lpstr>Політика національної пам’яті</vt:lpstr>
      <vt:lpstr>Активності</vt:lpstr>
      <vt:lpstr>Активності</vt:lpstr>
      <vt:lpstr>Активності</vt:lpstr>
      <vt:lpstr>Активності</vt:lpstr>
      <vt:lpstr>Активності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педагогічних наук України Інститут проблем виховання</dc:title>
  <dc:creator>р</dc:creator>
  <cp:lastModifiedBy>р</cp:lastModifiedBy>
  <cp:revision>2</cp:revision>
  <dcterms:created xsi:type="dcterms:W3CDTF">2016-06-10T16:09:41Z</dcterms:created>
  <dcterms:modified xsi:type="dcterms:W3CDTF">2016-06-10T16:13:04Z</dcterms:modified>
</cp:coreProperties>
</file>